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098"/>
  </p:normalViewPr>
  <p:slideViewPr>
    <p:cSldViewPr snapToGrid="0">
      <p:cViewPr>
        <p:scale>
          <a:sx n="102" d="100"/>
          <a:sy n="102" d="100"/>
        </p:scale>
        <p:origin x="4304" y="4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1/12/26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1/12/26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40.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3.png"/><Relationship Id="rId9" Type="http://schemas.openxmlformats.org/officeDocument/2006/relationships/image" Target="../media/image201.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xmlns="">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xmlns="">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095083" y="10322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30101" y="872077"/>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30101" y="4517487"/>
            <a:ext cx="8241174" cy="43348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30101" y="2348204"/>
            <a:ext cx="8241174" cy="20093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312694" y="2432517"/>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46852" y="1124811"/>
            <a:ext cx="7607673" cy="954107"/>
          </a:xfrm>
          <a:prstGeom prst="rect">
            <a:avLst/>
          </a:prstGeom>
          <a:noFill/>
        </p:spPr>
        <p:txBody>
          <a:bodyPr wrap="square">
            <a:spAutoFit/>
          </a:bodyPr>
          <a:lstStyle/>
          <a:p>
            <a:pPr algn="just"/>
            <a:r>
              <a:rPr lang="en-US" sz="1400" dirty="0"/>
              <a:t>Bayesian model comparison quantifies uncertainty about which model generated our data by computing marginal likelihoods for each competing model, where each marginal likelihood measures how well the model predicts the observed data after integrating over all possible parameter values weighted by their prior probabilities.</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rcRect/>
          <a:stretch/>
        </p:blipFill>
        <p:spPr>
          <a:xfrm>
            <a:off x="1890079" y="4547001"/>
            <a:ext cx="5321219" cy="3547480"/>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843680"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
        <p:nvSpPr>
          <p:cNvPr id="13" name="TextBox 12">
            <a:extLst>
              <a:ext uri="{FF2B5EF4-FFF2-40B4-BE49-F238E27FC236}">
                <a16:creationId xmlns:a16="http://schemas.microsoft.com/office/drawing/2014/main" id="{CB503DCF-DCA1-AB13-06A7-5D053B19DE73}"/>
              </a:ext>
            </a:extLst>
          </p:cNvPr>
          <p:cNvSpPr txBox="1"/>
          <p:nvPr/>
        </p:nvSpPr>
        <p:spPr>
          <a:xfrm>
            <a:off x="1118787" y="500094"/>
            <a:ext cx="6863802" cy="276999"/>
          </a:xfrm>
          <a:prstGeom prst="rect">
            <a:avLst/>
          </a:prstGeom>
          <a:noFill/>
        </p:spPr>
        <p:txBody>
          <a:bodyPr wrap="none" rtlCol="0">
            <a:spAutoFit/>
          </a:bodyPr>
          <a:lstStyle/>
          <a:p>
            <a:r>
              <a:rPr lang="en-US" sz="1200" dirty="0"/>
              <a:t>quantifies uncertainty about competing explanations by computing how well each model predicts the data</a:t>
            </a:r>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16395"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334006"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7760014-3BE4-94C2-B46F-3A431448C5C9}"/>
                  </a:ext>
                </a:extLst>
              </p:cNvPr>
              <p:cNvSpPr txBox="1"/>
              <p:nvPr/>
            </p:nvSpPr>
            <p:spPr>
              <a:xfrm>
                <a:off x="1029147"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1029147"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25007" y="1066290"/>
            <a:ext cx="7893987" cy="738664"/>
          </a:xfrm>
          <a:prstGeom prst="rect">
            <a:avLst/>
          </a:prstGeom>
          <a:noFill/>
        </p:spPr>
        <p:txBody>
          <a:bodyPr wrap="square">
            <a:spAutoFit/>
          </a:bodyPr>
          <a:lstStyle/>
          <a:p>
            <a:pPr algn="just"/>
            <a:r>
              <a:rPr lang="en-US" sz="1400" dirty="0"/>
              <a:t>A Bayesian mixture model arises when we cannot condition on which component generated the data, so we treat component memberships as latent random variables and quantify uncertainty about the underlying heterogeneous structure through joint inference over both memberships and parameters.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944841D-DEAE-193C-F795-759FCBF07B3D}"/>
                  </a:ext>
                </a:extLst>
              </p:cNvPr>
              <p:cNvSpPr txBox="1"/>
              <p:nvPr/>
            </p:nvSpPr>
            <p:spPr>
              <a:xfrm>
                <a:off x="1029147"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1029147"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68936"/>
            <a:ext cx="6420946" cy="3852567"/>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6" y="4630382"/>
            <a:ext cx="4475988" cy="338554"/>
          </a:xfrm>
          <a:prstGeom prst="rect">
            <a:avLst/>
          </a:prstGeom>
          <a:noFill/>
        </p:spPr>
        <p:txBody>
          <a:bodyPr wrap="square" rtlCol="0" anchor="ctr">
            <a:spAutoFit/>
          </a:bodyPr>
          <a:lstStyle/>
          <a:p>
            <a:pPr algn="ctr"/>
            <a:r>
              <a:rPr lang="en-US" sz="1600" b="1" dirty="0"/>
              <a:t>Example</a:t>
            </a:r>
          </a:p>
        </p:txBody>
      </p:sp>
      <p:sp>
        <p:nvSpPr>
          <p:cNvPr id="3" name="TextBox 2">
            <a:extLst>
              <a:ext uri="{FF2B5EF4-FFF2-40B4-BE49-F238E27FC236}">
                <a16:creationId xmlns:a16="http://schemas.microsoft.com/office/drawing/2014/main" id="{4F60F02E-27DA-D066-6012-517758B11BD1}"/>
              </a:ext>
            </a:extLst>
          </p:cNvPr>
          <p:cNvSpPr txBox="1"/>
          <p:nvPr/>
        </p:nvSpPr>
        <p:spPr>
          <a:xfrm>
            <a:off x="497711" y="471103"/>
            <a:ext cx="8148578" cy="461665"/>
          </a:xfrm>
          <a:prstGeom prst="rect">
            <a:avLst/>
          </a:prstGeom>
          <a:noFill/>
        </p:spPr>
        <p:txBody>
          <a:bodyPr wrap="square" rtlCol="0">
            <a:spAutoFit/>
          </a:bodyPr>
          <a:lstStyle/>
          <a:p>
            <a:pPr algn="ctr"/>
            <a:r>
              <a:rPr lang="en-US" sz="1200" dirty="0"/>
              <a:t>A probabilistic model where observed data comes from a mixture of underlying distributions, </a:t>
            </a:r>
          </a:p>
          <a:p>
            <a:pPr algn="ctr"/>
            <a:r>
              <a:rPr lang="en-US" sz="1200" dirty="0"/>
              <a:t>with parameters estimated using Bayesian inference with prior distributions</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ounded Rectangle 9">
                <a:extLst>
                  <a:ext uri="{FF2B5EF4-FFF2-40B4-BE49-F238E27FC236}">
                    <a16:creationId xmlns:a16="http://schemas.microsoft.com/office/drawing/2014/main" id="{8A4CF1C5-5CCD-F8E5-A93A-6DBED7D98830}"/>
                  </a:ext>
                </a:extLst>
              </p:cNvPr>
              <p:cNvSpPr/>
              <p:nvPr/>
            </p:nvSpPr>
            <p:spPr>
              <a:xfrm>
                <a:off x="4420402" y="5881881"/>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20402" y="5881881"/>
                <a:ext cx="109728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499811" y="60967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33" name="Rounded Rectangle 32">
                <a:extLst>
                  <a:ext uri="{FF2B5EF4-FFF2-40B4-BE49-F238E27FC236}">
                    <a16:creationId xmlns:a16="http://schemas.microsoft.com/office/drawing/2014/main" id="{5BE4A0A8-C006-6A54-D5A0-DAC781B25845}"/>
                  </a:ext>
                </a:extLst>
              </p:cNvPr>
              <p:cNvSpPr/>
              <p:nvPr/>
            </p:nvSpPr>
            <p:spPr>
              <a:xfrm>
                <a:off x="6332812" y="5880896"/>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𝐹</m:t>
                      </m:r>
                    </m:oMath>
                  </m:oMathPara>
                </a14:m>
                <a:endParaRPr lang="en-US" dirty="0">
                  <a:solidFill>
                    <a:sysClr val="windowText" lastClr="000000"/>
                  </a:solidFill>
                </a:endParaRPr>
              </a:p>
            </p:txBody>
          </p:sp>
        </mc:Choice>
        <mc:Fallback>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32812" y="5880896"/>
                <a:ext cx="1097280" cy="548640"/>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le 42">
                <a:extLst>
                  <a:ext uri="{FF2B5EF4-FFF2-40B4-BE49-F238E27FC236}">
                    <a16:creationId xmlns:a16="http://schemas.microsoft.com/office/drawing/2014/main" id="{F2873287-DE56-2C7C-E4C7-393E4174BB5A}"/>
                  </a:ext>
                </a:extLst>
              </p:cNvPr>
              <p:cNvSpPr/>
              <p:nvPr/>
            </p:nvSpPr>
            <p:spPr>
              <a:xfrm>
                <a:off x="5735308" y="5878051"/>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𝑳</m:t>
                          </m:r>
                        </m:e>
                        <m:sup>
                          <m:r>
                            <m:rPr>
                              <m:sty m:val="p"/>
                            </m:rPr>
                            <a:rPr lang="en-US" b="1" i="1" smtClean="0">
                              <a:solidFill>
                                <a:sysClr val="windowText" lastClr="000000"/>
                              </a:solidFill>
                              <a:latin typeface="Cambria Math" panose="02040503050406030204" pitchFamily="18" charset="0"/>
                            </a:rPr>
                            <m:t>T</m:t>
                          </m:r>
                        </m:sup>
                      </m:sSup>
                    </m:oMath>
                  </m:oMathPara>
                </a14:m>
                <a:endParaRPr lang="en-US" dirty="0">
                  <a:solidFill>
                    <a:sysClr val="windowText" lastClr="000000"/>
                  </a:solidFill>
                </a:endParaRPr>
              </a:p>
            </p:txBody>
          </p:sp>
        </mc:Choice>
        <mc:Fallback>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35308" y="5878051"/>
                <a:ext cx="548640" cy="822960"/>
              </a:xfrm>
              <a:prstGeom prst="roundRect">
                <a:avLst/>
              </a:prstGeom>
              <a:blipFill>
                <a:blip r:embed="rId7"/>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ounded Rectangle 44">
                <a:extLst>
                  <a:ext uri="{FF2B5EF4-FFF2-40B4-BE49-F238E27FC236}">
                    <a16:creationId xmlns:a16="http://schemas.microsoft.com/office/drawing/2014/main" id="{6FC951DB-73AC-D5DF-075A-A414B3A0EC91}"/>
                  </a:ext>
                </a:extLst>
              </p:cNvPr>
              <p:cNvSpPr/>
              <p:nvPr/>
            </p:nvSpPr>
            <p:spPr>
              <a:xfrm>
                <a:off x="7611891" y="5878051"/>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𝐸</m:t>
                      </m:r>
                    </m:oMath>
                  </m:oMathPara>
                </a14:m>
                <a:endParaRPr lang="en-US" dirty="0">
                  <a:solidFill>
                    <a:sysClr val="windowText" lastClr="000000"/>
                  </a:solidFill>
                </a:endParaRPr>
              </a:p>
            </p:txBody>
          </p:sp>
        </mc:Choice>
        <mc:Fallback>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11891" y="5878051"/>
                <a:ext cx="1097280" cy="822960"/>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392365" y="61311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Properties</a:t>
                </a:r>
              </a:p>
              <a:p>
                <a:pPr marL="228600" lvl="1" indent="-228600">
                  <a:buAutoNum type="arabicPeriod"/>
                </a:pPr>
                <a:r>
                  <a:rPr lang="en-US" sz="1100" dirty="0">
                    <a:solidFill>
                      <a:schemeClr val="tx1"/>
                    </a:solidFill>
                  </a:rPr>
                  <a:t>Columns of </a:t>
                </a:r>
                <a14:m>
                  <m:oMath xmlns:m="http://schemas.openxmlformats.org/officeDocument/2006/math">
                    <m:sSub>
                      <m:sSubPr>
                        <m:ctrlPr>
                          <a:rPr lang="en-US" sz="1100" b="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rPr>
                          <m:t>𝐔</m:t>
                        </m:r>
                      </m:e>
                      <m:sub>
                        <m:r>
                          <m:rPr>
                            <m:sty m:val="p"/>
                          </m:rPr>
                          <a:rPr lang="en-US" sz="110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left singular vectors</a:t>
                </a:r>
                <a:r>
                  <a:rPr lang="en-US" sz="1100" dirty="0">
                    <a:solidFill>
                      <a:schemeClr val="tx1"/>
                    </a:solidFill>
                  </a:rPr>
                  <a:t> of </a:t>
                </a:r>
                <a14:m>
                  <m:oMath xmlns:m="http://schemas.openxmlformats.org/officeDocument/2006/math">
                    <m:r>
                      <a:rPr lang="en-US" sz="1100" b="1" i="0" smtClean="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Column of </a:t>
                </a:r>
                <a14:m>
                  <m:oMath xmlns:m="http://schemas.openxmlformats.org/officeDocument/2006/math">
                    <m:sSub>
                      <m:sSubPr>
                        <m:ctrlPr>
                          <a:rPr lang="en-US" sz="1100">
                            <a:solidFill>
                              <a:schemeClr val="tx1"/>
                            </a:solidFill>
                            <a:latin typeface="Cambria Math" panose="02040503050406030204" pitchFamily="18" charset="0"/>
                          </a:rPr>
                        </m:ctrlPr>
                      </m:sSubPr>
                      <m:e>
                        <m:r>
                          <a:rPr lang="en-US" sz="1100" b="1" i="0" smtClean="0">
                            <a:solidFill>
                              <a:schemeClr val="tx1"/>
                            </a:solidFill>
                            <a:latin typeface="Cambria Math" panose="02040503050406030204" pitchFamily="18" charset="0"/>
                          </a:rPr>
                          <m:t>𝐖</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right singular vectors</a:t>
                </a:r>
                <a:r>
                  <a:rPr lang="en-US" sz="1100" dirty="0">
                    <a:solidFill>
                      <a:schemeClr val="tx1"/>
                    </a:solidFill>
                  </a:rPr>
                  <a:t> of </a:t>
                </a:r>
                <a14:m>
                  <m:oMath xmlns:m="http://schemas.openxmlformats.org/officeDocument/2006/math">
                    <m:r>
                      <a:rPr lang="en-US" sz="1100" b="1" i="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The diagonal elements of </a:t>
                </a:r>
                <a14:m>
                  <m:oMath xmlns:m="http://schemas.openxmlformats.org/officeDocument/2006/math">
                    <m:sSub>
                      <m:sSubPr>
                        <m:ctrlPr>
                          <a:rPr lang="en-US" sz="1100">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ea typeface="Cambria Math" panose="02040503050406030204" pitchFamily="18" charset="0"/>
                          </a:rPr>
                          <m:t>𝚺</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is </a:t>
                </a:r>
                <a:r>
                  <a:rPr lang="en-US" sz="1100" i="1" dirty="0">
                    <a:solidFill>
                      <a:schemeClr val="tx1"/>
                    </a:solidFill>
                  </a:rPr>
                  <a:t>the singular values </a:t>
                </a:r>
                <a:r>
                  <a:rPr lang="en-US" sz="1100" dirty="0">
                    <a:solidFill>
                      <a:schemeClr val="tx1"/>
                    </a:solidFill>
                  </a:rPr>
                  <a:t>of </a:t>
                </a:r>
                <a14:m>
                  <m:oMath xmlns:m="http://schemas.openxmlformats.org/officeDocument/2006/math">
                    <m:r>
                      <a:rPr lang="en-US" sz="1100" b="1" i="0">
                        <a:solidFill>
                          <a:schemeClr val="tx1"/>
                        </a:solidFill>
                        <a:latin typeface="Cambria Math" panose="02040503050406030204" pitchFamily="18" charset="0"/>
                      </a:rPr>
                      <m:t>𝐗</m:t>
                    </m:r>
                  </m:oMath>
                </a14:m>
                <a:r>
                  <a:rPr lang="en-US" sz="1100" dirty="0">
                    <a:solidFill>
                      <a:schemeClr val="tx1"/>
                    </a:solidFill>
                  </a:rPr>
                  <a:t>, and </a:t>
                </a:r>
                <a14:m>
                  <m:oMath xmlns:m="http://schemas.openxmlformats.org/officeDocument/2006/math">
                    <m:sSub>
                      <m:sSubPr>
                        <m:ctrlPr>
                          <a:rPr lang="en-US" sz="1100" smtClean="0">
                            <a:solidFill>
                              <a:schemeClr val="tx1"/>
                            </a:solidFill>
                            <a:latin typeface="Cambria Math" panose="02040503050406030204" pitchFamily="18" charset="0"/>
                          </a:rPr>
                        </m:ctrlPr>
                      </m:sSubPr>
                      <m:e>
                        <m:r>
                          <m:rPr>
                            <m:sty m:val="p"/>
                          </m:rPr>
                          <a:rPr lang="en-US" sz="1100" b="0" i="0" smtClean="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rPr>
                          <m:t>1</m:t>
                        </m:r>
                      </m:sub>
                    </m:sSub>
                    <m:r>
                      <a:rPr lang="en-US" sz="1100" b="0" i="0" smtClean="0">
                        <a:solidFill>
                          <a:schemeClr val="tx1"/>
                        </a:solidFill>
                        <a:latin typeface="Cambria Math" panose="02040503050406030204" pitchFamily="18" charset="0"/>
                        <a:ea typeface="Cambria Math" panose="02040503050406030204" pitchFamily="18" charset="0"/>
                      </a:rPr>
                      <m:t>≥</m:t>
                    </m:r>
                    <m:sSub>
                      <m:sSubPr>
                        <m:ctrlPr>
                          <a:rPr lang="en-US" sz="1100">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ea typeface="Cambria Math" panose="02040503050406030204" pitchFamily="18" charset="0"/>
                          </a:rPr>
                          <m:t>2</m:t>
                        </m:r>
                      </m:sub>
                    </m:sSub>
                    <m:r>
                      <a:rPr lang="en-US" sz="1100" b="0" i="0">
                        <a:solidFill>
                          <a:schemeClr val="tx1"/>
                        </a:solidFill>
                        <a:latin typeface="Cambria Math" panose="02040503050406030204" pitchFamily="18" charset="0"/>
                        <a:ea typeface="Cambria Math" panose="02040503050406030204" pitchFamily="18" charset="0"/>
                      </a:rPr>
                      <m:t>≥</m:t>
                    </m:r>
                    <m:r>
                      <a:rPr lang="en-US" sz="1100" b="0" i="0" smtClean="0">
                        <a:solidFill>
                          <a:schemeClr val="tx1"/>
                        </a:solidFill>
                        <a:latin typeface="Cambria Math" panose="02040503050406030204" pitchFamily="18" charset="0"/>
                        <a:ea typeface="Cambria Math" panose="02040503050406030204" pitchFamily="18" charset="0"/>
                      </a:rPr>
                      <m:t>…</m:t>
                    </m:r>
                    <m:r>
                      <a:rPr lang="en-US" sz="1100" b="0" i="0">
                        <a:solidFill>
                          <a:schemeClr val="tx1"/>
                        </a:solidFill>
                        <a:latin typeface="Cambria Math" panose="02040503050406030204" pitchFamily="18" charset="0"/>
                        <a:ea typeface="Cambria Math" panose="02040503050406030204" pitchFamily="18" charset="0"/>
                      </a:rPr>
                      <m:t>≥</m:t>
                    </m:r>
                    <m:sSub>
                      <m:sSubPr>
                        <m:ctrlPr>
                          <a:rPr lang="en-US" sz="1100">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k</m:t>
                        </m:r>
                      </m:sub>
                    </m:sSub>
                    <m:r>
                      <a:rPr lang="en-US" sz="1100" b="0" i="0" smtClean="0">
                        <a:solidFill>
                          <a:schemeClr val="tx1"/>
                        </a:solidFill>
                        <a:latin typeface="Cambria Math" panose="02040503050406030204" pitchFamily="18" charset="0"/>
                      </a:rPr>
                      <m:t>&gt;0</m:t>
                    </m:r>
                  </m:oMath>
                </a14:m>
                <a:endParaRPr lang="en-US" sz="1100" dirty="0">
                  <a:solidFill>
                    <a:schemeClr val="tx1"/>
                  </a:solidFill>
                </a:endParaRPr>
              </a:p>
              <a:p>
                <a:pPr marL="228600" lvl="1" indent="-228600">
                  <a:buAutoNum type="arabicPeriod"/>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each PC: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smtClean="0">
                              <a:solidFill>
                                <a:schemeClr val="tx1"/>
                              </a:solidFill>
                              <a:latin typeface="Cambria Math" panose="02040503050406030204" pitchFamily="18" charset="0"/>
                            </a:rPr>
                          </m:ctrlPr>
                        </m:fPr>
                        <m:num>
                          <m:sSubSup>
                            <m:sSubSupPr>
                              <m:ctrlPr>
                                <a:rPr lang="en-US" sz="1100">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num>
                        <m:den>
                          <m:nary>
                            <m:naryPr>
                              <m:chr m:val="∑"/>
                              <m:limLoc m:val="subSup"/>
                              <m:ctrlPr>
                                <a:rPr lang="en-US" sz="1100">
                                  <a:solidFill>
                                    <a:schemeClr val="tx1"/>
                                  </a:solidFill>
                                  <a:latin typeface="Cambria Math" panose="02040503050406030204" pitchFamily="18" charset="0"/>
                                </a:rPr>
                              </m:ctrlPr>
                            </m:naryPr>
                            <m:sub>
                              <m:r>
                                <m:rPr>
                                  <m:sty m:val="p"/>
                                  <m:brk m:alnAt="25"/>
                                </m:rPr>
                                <a:rPr lang="en-US" sz="1100" i="0">
                                  <a:solidFill>
                                    <a:schemeClr val="tx1"/>
                                  </a:solidFill>
                                  <a:latin typeface="Cambria Math" panose="02040503050406030204" pitchFamily="18" charset="0"/>
                                </a:rPr>
                                <m:t>j</m:t>
                              </m:r>
                              <m:r>
                                <a:rPr lang="en-US" sz="1100" i="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p</m:t>
                              </m:r>
                            </m:sup>
                            <m:e>
                              <m:sSubSup>
                                <m:sSubSupPr>
                                  <m:ctrlPr>
                                    <a:rPr lang="en-US" sz="1100">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e>
                          </m:nary>
                        </m:den>
                      </m:f>
                    </m:oMath>
                  </m:oMathPara>
                </a14:m>
                <a:endParaRPr lang="en-US" sz="1100" dirty="0">
                  <a:solidFill>
                    <a:schemeClr val="tx1"/>
                  </a:solidFill>
                </a:endParaRPr>
              </a:p>
              <a:p>
                <a:pPr marL="228600" indent="-228600">
                  <a:buFont typeface="+mj-lt"/>
                  <a:buAutoNum type="arabicPeriod" startAt="5"/>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the top </a:t>
                </a:r>
                <a14:m>
                  <m:oMath xmlns:m="http://schemas.openxmlformats.org/officeDocument/2006/math">
                    <m:r>
                      <m:rPr>
                        <m:sty m:val="p"/>
                      </m:rPr>
                      <a:rPr lang="en-US" sz="1100" b="0" i="0" smtClean="0">
                        <a:solidFill>
                          <a:schemeClr val="tx1"/>
                        </a:solidFill>
                        <a:latin typeface="Cambria Math" panose="02040503050406030204" pitchFamily="18" charset="0"/>
                      </a:rPr>
                      <m:t>k</m:t>
                    </m:r>
                  </m:oMath>
                </a14:m>
                <a:r>
                  <a:rPr lang="en-US" sz="1100" dirty="0">
                    <a:solidFill>
                      <a:schemeClr val="tx1"/>
                    </a:solidFill>
                  </a:rPr>
                  <a:t> PCs: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a:solidFill>
                                <a:schemeClr val="tx1"/>
                              </a:solidFill>
                              <a:latin typeface="Cambria Math" panose="02040503050406030204" pitchFamily="18" charset="0"/>
                            </a:rPr>
                          </m:ctrlPr>
                        </m:fPr>
                        <m:num>
                          <m:nary>
                            <m:naryPr>
                              <m:chr m:val="∑"/>
                              <m:limLoc m:val="subSup"/>
                              <m:ctrlPr>
                                <a:rPr lang="en-US" sz="1100" i="1">
                                  <a:solidFill>
                                    <a:schemeClr val="tx1"/>
                                  </a:solidFill>
                                  <a:latin typeface="Cambria Math" panose="02040503050406030204" pitchFamily="18" charset="0"/>
                                </a:rPr>
                              </m:ctrlPr>
                            </m:naryPr>
                            <m:sub>
                              <m:r>
                                <m:rPr>
                                  <m:sty m:val="p"/>
                                  <m:brk m:alnAt="1"/>
                                </m:rPr>
                                <a:rPr lang="en-US" sz="1100" b="0" i="0" smtClean="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k</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j</m:t>
                                  </m:r>
                                </m:sub>
                                <m:sup>
                                  <m:r>
                                    <a:rPr lang="en-US" sz="1100">
                                      <a:solidFill>
                                        <a:schemeClr val="tx1"/>
                                      </a:solidFill>
                                      <a:latin typeface="Cambria Math" panose="02040503050406030204" pitchFamily="18" charset="0"/>
                                    </a:rPr>
                                    <m:t>2</m:t>
                                  </m:r>
                                </m:sup>
                              </m:sSubSup>
                            </m:e>
                          </m:nary>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a:solidFill>
                                        <a:schemeClr val="tx1"/>
                                      </a:solidFill>
                                      <a:latin typeface="Cambria Math" panose="02040503050406030204" pitchFamily="18" charset="0"/>
                                    </a:rPr>
                                    <m:t>j</m:t>
                                  </m:r>
                                </m:sub>
                                <m:sup>
                                  <m:r>
                                    <a:rPr lang="en-US" sz="1100">
                                      <a:solidFill>
                                        <a:schemeClr val="tx1"/>
                                      </a:solidFill>
                                      <a:latin typeface="Cambria Math" panose="02040503050406030204" pitchFamily="18" charset="0"/>
                                    </a:rPr>
                                    <m:t>2</m:t>
                                  </m:r>
                                </m:sup>
                              </m:sSubSup>
                            </m:e>
                          </m:nary>
                        </m:den>
                      </m:f>
                    </m:oMath>
                  </m:oMathPara>
                </a14:m>
                <a:endParaRPr lang="en-US" sz="11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10417"/>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Applications</a:t>
            </a:r>
          </a:p>
          <a:p>
            <a:pPr marL="171450" indent="-171450">
              <a:buFont typeface="Arial" panose="020B0604020202020204" pitchFamily="34" charset="0"/>
              <a:buChar char="•"/>
            </a:pPr>
            <a:r>
              <a:rPr lang="en-US" sz="1100" i="1" dirty="0">
                <a:solidFill>
                  <a:schemeClr val="tx1"/>
                </a:solidFill>
              </a:rPr>
              <a:t>Mixture analysis (population structure)</a:t>
            </a:r>
            <a:endParaRPr lang="en-US" sz="1100" dirty="0">
              <a:solidFill>
                <a:schemeClr val="tx1"/>
              </a:solidFill>
            </a:endParaRPr>
          </a:p>
          <a:p>
            <a:pPr marL="628650" lvl="1" indent="-171450">
              <a:buFont typeface="Arial" panose="020B0604020202020204" pitchFamily="34" charset="0"/>
              <a:buChar char="•"/>
            </a:pPr>
            <a:r>
              <a:rPr lang="en-US" sz="1100" dirty="0">
                <a:solidFill>
                  <a:schemeClr val="tx1"/>
                </a:solidFill>
              </a:rPr>
              <a:t>Identify ancestry clusters in datasets</a:t>
            </a:r>
          </a:p>
          <a:p>
            <a:pPr marL="628650" lvl="1" indent="-171450">
              <a:buFont typeface="Arial" panose="020B0604020202020204" pitchFamily="34" charset="0"/>
              <a:buChar char="•"/>
            </a:pPr>
            <a:r>
              <a:rPr lang="en-US" sz="11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100" dirty="0">
                <a:solidFill>
                  <a:schemeClr val="tx1"/>
                </a:solidFill>
              </a:rPr>
              <a:t>Correction for </a:t>
            </a:r>
            <a:r>
              <a:rPr lang="en-US" sz="1100" i="1" dirty="0">
                <a:solidFill>
                  <a:schemeClr val="tx1"/>
                </a:solidFill>
              </a:rPr>
              <a:t>population stratification </a:t>
            </a:r>
            <a:r>
              <a:rPr lang="en-US" sz="1100" dirty="0">
                <a:solidFill>
                  <a:schemeClr val="tx1"/>
                </a:solidFill>
              </a:rPr>
              <a:t>in GWAS</a:t>
            </a:r>
          </a:p>
          <a:p>
            <a:pPr marL="628650" lvl="1" indent="-171450">
              <a:buFont typeface="Arial" panose="020B0604020202020204" pitchFamily="34" charset="0"/>
              <a:buChar char="•"/>
            </a:pPr>
            <a:r>
              <a:rPr lang="en-US" sz="1100" dirty="0">
                <a:solidFill>
                  <a:schemeClr val="tx1"/>
                </a:solidFill>
              </a:rPr>
              <a:t>Genetic ancestry differences can confound association tests</a:t>
            </a:r>
          </a:p>
          <a:p>
            <a:pPr marL="628650" lvl="1" indent="-171450">
              <a:buFont typeface="Arial" panose="020B0604020202020204" pitchFamily="34" charset="0"/>
              <a:buChar char="•"/>
            </a:pPr>
            <a:r>
              <a:rPr lang="en-US" sz="1100" dirty="0">
                <a:solidFill>
                  <a:schemeClr val="tx1"/>
                </a:solidFill>
              </a:rPr>
              <a:t>Top PCs can be included in the model as covariates:</a:t>
            </a:r>
          </a:p>
          <a:p>
            <a:pPr lvl="1"/>
            <a:r>
              <a:rPr lang="en-US" sz="1100" dirty="0">
                <a:solidFill>
                  <a:schemeClr val="tx1"/>
                </a:solidFill>
              </a:rPr>
              <a:t>	        Trait ∼ SNP + </a:t>
            </a:r>
            <a:r>
              <a:rPr lang="en-US" sz="1100" i="1" dirty="0">
                <a:solidFill>
                  <a:schemeClr val="tx1"/>
                </a:solidFill>
              </a:rPr>
              <a:t>PCs</a:t>
            </a:r>
            <a:r>
              <a:rPr lang="en-US" sz="1100" dirty="0">
                <a:solidFill>
                  <a:schemeClr val="tx1"/>
                </a:solidFill>
              </a:rPr>
              <a:t> + covariates</a:t>
            </a:r>
          </a:p>
          <a:p>
            <a:pPr marL="171450" indent="-171450">
              <a:buFont typeface="Arial" panose="020B0604020202020204" pitchFamily="34" charset="0"/>
              <a:buChar char="•"/>
            </a:pPr>
            <a:r>
              <a:rPr lang="en-US" sz="1100" i="1" dirty="0">
                <a:solidFill>
                  <a:schemeClr val="tx1"/>
                </a:solidFill>
              </a:rPr>
              <a:t>Quality control (QC) </a:t>
            </a:r>
            <a:r>
              <a:rPr lang="en-US" sz="1100" dirty="0">
                <a:solidFill>
                  <a:schemeClr val="tx1"/>
                </a:solidFill>
              </a:rPr>
              <a:t>(identify outlier samples)</a:t>
            </a:r>
          </a:p>
          <a:p>
            <a:pPr marL="628650" lvl="1" indent="-171450">
              <a:buFont typeface="Arial" panose="020B0604020202020204" pitchFamily="34" charset="0"/>
              <a:buChar char="•"/>
            </a:pPr>
            <a:r>
              <a:rPr lang="en-US" sz="1100" dirty="0">
                <a:solidFill>
                  <a:schemeClr val="tx1"/>
                </a:solidFill>
              </a:rPr>
              <a:t>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CA4BA31-B719-0C08-CCA1-C595E740980D}"/>
                  </a:ext>
                </a:extLst>
              </p:cNvPr>
              <p:cNvSpPr txBox="1"/>
              <p:nvPr/>
            </p:nvSpPr>
            <p:spPr>
              <a:xfrm>
                <a:off x="912697" y="5575668"/>
                <a:ext cx="3093026" cy="646331"/>
              </a:xfrm>
              <a:prstGeom prst="rect">
                <a:avLst/>
              </a:prstGeom>
              <a:noFill/>
            </p:spPr>
            <p:txBody>
              <a:bodyPr wrap="none" rtlCol="0">
                <a:spAutoFit/>
              </a:bodyPr>
              <a:lstStyle/>
              <a:p>
                <a:pPr algn="ctr"/>
                <a:r>
                  <a:rPr lang="en-US" b="1" dirty="0"/>
                  <a:t>Singular Value Decomposition</a:t>
                </a:r>
                <a:r>
                  <a:rPr lang="zh-CN" altLang="en-US" b="1" dirty="0"/>
                  <a:t> </a:t>
                </a:r>
                <a:endParaRPr lang="en-US" altLang="zh-CN" b="1" dirty="0"/>
              </a:p>
              <a:p>
                <a:pPr algn="ctr"/>
                <a:r>
                  <a:rPr lang="en-US" altLang="zh-CN" b="1" dirty="0"/>
                  <a:t>(SVD) </a:t>
                </a: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912697" y="5575668"/>
                <a:ext cx="3093026" cy="646331"/>
              </a:xfrm>
              <a:prstGeom prst="rect">
                <a:avLst/>
              </a:prstGeom>
              <a:blipFill>
                <a:blip r:embed="rId14"/>
                <a:stretch>
                  <a:fillRect l="-1230" t="-5769"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701409"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099090"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316701" y="2450606"/>
            <a:ext cx="4475988" cy="369332"/>
          </a:xfrm>
          <a:prstGeom prst="rect">
            <a:avLst/>
          </a:prstGeom>
          <a:noFill/>
        </p:spPr>
        <p:txBody>
          <a:bodyPr wrap="square" rtlCol="0" anchor="ctr">
            <a:spAutoFit/>
          </a:bodyPr>
          <a:lstStyle/>
          <a:p>
            <a:pPr algn="ctr"/>
            <a:r>
              <a:rPr lang="en-US" b="1" dirty="0"/>
              <a:t>Hidden Markov 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2697F1D-E500-CBFB-8861-D17D5AE24D15}"/>
                  </a:ext>
                </a:extLst>
              </p:cNvPr>
              <p:cNvSpPr txBox="1"/>
              <p:nvPr/>
            </p:nvSpPr>
            <p:spPr>
              <a:xfrm>
                <a:off x="920714"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a:t>
                </a:r>
                <a14:m>
                  <m:oMath xmlns:m="http://schemas.openxmlformats.org/officeDocument/2006/math">
                    <m:r>
                      <a:rPr lang="en-US" sz="1200" i="1">
                        <a:latin typeface="Cambria Math" panose="02040503050406030204" pitchFamily="18" charset="0"/>
                      </a:rPr>
                      <m:t>𝑡</m:t>
                    </m:r>
                  </m:oMath>
                </a14:m>
                <a:r>
                  <a:rPr lang="en-US" sz="1200" dirty="0">
                    <a:ea typeface="Cambria Math" panose="02040503050406030204" pitchFamily="18" charset="0"/>
                  </a:rPr>
                  <a: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0714"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12540" y="4675942"/>
            <a:ext cx="4475988" cy="369332"/>
          </a:xfrm>
          <a:prstGeom prst="rect">
            <a:avLst/>
          </a:prstGeom>
          <a:noFill/>
        </p:spPr>
        <p:txBody>
          <a:bodyPr wrap="square" rtlCol="0" anchor="ctr">
            <a:spAutoFit/>
          </a:bodyPr>
          <a:lstStyle/>
          <a:p>
            <a:pPr algn="ctr"/>
            <a:r>
              <a:rPr lang="en-US"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03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grpSp>
        <p:nvGrpSpPr>
          <p:cNvPr id="6" name="Group 5">
            <a:extLst>
              <a:ext uri="{FF2B5EF4-FFF2-40B4-BE49-F238E27FC236}">
                <a16:creationId xmlns:a16="http://schemas.microsoft.com/office/drawing/2014/main" id="{F890C4F1-B45E-1160-525C-7F03341E8401}"/>
              </a:ext>
            </a:extLst>
          </p:cNvPr>
          <p:cNvGrpSpPr/>
          <p:nvPr/>
        </p:nvGrpSpPr>
        <p:grpSpPr>
          <a:xfrm>
            <a:off x="2960395" y="1300047"/>
            <a:ext cx="3188600" cy="303985"/>
            <a:chOff x="2806341" y="1300047"/>
            <a:chExt cx="3188600" cy="303985"/>
          </a:xfrm>
        </p:grpSpPr>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5490096" y="147662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2C6AF84B-D074-24FE-7F32-CA418873D6C0}"/>
                    </a:ext>
                  </a:extLst>
                </p:cNvPr>
                <p:cNvSpPr/>
                <p:nvPr/>
              </p:nvSpPr>
              <p:spPr>
                <a:xfrm>
                  <a:off x="3271829"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3271829" y="1352451"/>
                  <a:ext cx="251581" cy="251581"/>
                </a:xfrm>
                <a:prstGeom prst="ellipse">
                  <a:avLst/>
                </a:prstGeom>
                <a:blipFill>
                  <a:blip r:embed="rId3"/>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8CA40D4A-74CC-4FD2-5E55-9E0A88A3FC1E}"/>
                    </a:ext>
                  </a:extLst>
                </p:cNvPr>
                <p:cNvSpPr/>
                <p:nvPr/>
              </p:nvSpPr>
              <p:spPr>
                <a:xfrm>
                  <a:off x="3927391"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3927391" y="1352451"/>
                  <a:ext cx="251581" cy="251581"/>
                </a:xfrm>
                <a:prstGeom prst="ellipse">
                  <a:avLst/>
                </a:prstGeom>
                <a:blipFill>
                  <a:blip r:embed="rId4"/>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BBE3B2F7-5959-5AAD-6751-4ADD8F2B4BA5}"/>
                    </a:ext>
                  </a:extLst>
                </p:cNvPr>
                <p:cNvSpPr/>
                <p:nvPr/>
              </p:nvSpPr>
              <p:spPr>
                <a:xfrm>
                  <a:off x="4582953"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4582953" y="1352451"/>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EB2DA1F9-D03F-9853-2D32-CB4800DF2512}"/>
                    </a:ext>
                  </a:extLst>
                </p:cNvPr>
                <p:cNvSpPr/>
                <p:nvPr/>
              </p:nvSpPr>
              <p:spPr>
                <a:xfrm>
                  <a:off x="5238515"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5238515" y="1352451"/>
                  <a:ext cx="251581" cy="251581"/>
                </a:xfrm>
                <a:prstGeom prst="ellipse">
                  <a:avLst/>
                </a:prstGeom>
                <a:blipFill>
                  <a:blip r:embed="rId6"/>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4834534"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4178972"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3523410"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3079861" y="147824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2806341" y="1300047"/>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5704477" y="1306668"/>
              <a:ext cx="290464" cy="276999"/>
            </a:xfrm>
            <a:prstGeom prst="rect">
              <a:avLst/>
            </a:prstGeom>
            <a:noFill/>
          </p:spPr>
          <p:txBody>
            <a:bodyPr wrap="none" rtlCol="0">
              <a:spAutoFit/>
            </a:bodyPr>
            <a:lstStyle/>
            <a:p>
              <a:r>
                <a:rPr lang="en-US" sz="1200" dirty="0"/>
                <a:t>…</a:t>
              </a:r>
            </a:p>
          </p:txBody>
        </p:sp>
      </p:gr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E89FB0D-D39B-E559-FA66-9856BF69FA31}"/>
                  </a:ext>
                </a:extLst>
              </p:cNvPr>
              <p:cNvSpPr txBox="1"/>
              <p:nvPr/>
            </p:nvSpPr>
            <p:spPr>
              <a:xfrm>
                <a:off x="700633" y="1580578"/>
                <a:ext cx="7708125" cy="692497"/>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700633" y="1580578"/>
                <a:ext cx="7708125" cy="692497"/>
              </a:xfrm>
              <a:prstGeom prst="rect">
                <a:avLst/>
              </a:prstGeom>
              <a:blipFill>
                <a:blip r:embed="rId7"/>
                <a:stretch>
                  <a:fillRect l="-165" t="-178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E954C02-3017-CF31-1241-09B28F36DD15}"/>
              </a:ext>
            </a:extLst>
          </p:cNvPr>
          <p:cNvGrpSpPr/>
          <p:nvPr/>
        </p:nvGrpSpPr>
        <p:grpSpPr>
          <a:xfrm>
            <a:off x="1696417" y="2900621"/>
            <a:ext cx="5716557" cy="701801"/>
            <a:chOff x="1562555" y="2900621"/>
            <a:chExt cx="5716557" cy="701801"/>
          </a:xfrm>
        </p:grpSpPr>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8571" r="-4762"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3333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7273"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2727"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89016" cy="307777"/>
                </a:xfrm>
                <a:prstGeom prst="rect">
                  <a:avLst/>
                </a:prstGeom>
                <a:noFill/>
              </p:spPr>
              <p:txBody>
                <a:bodyPr wrap="none" rtlCol="0">
                  <a:spAutoFit/>
                </a:bodyPr>
                <a:lstStyle/>
                <a:p>
                  <a:r>
                    <a:rPr lang="en-US" sz="1400" dirty="0"/>
                    <a:t>Hidden state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p:sp>
              <p:nvSpPr>
                <p:cNvPr id="86" name="TextBox 85">
                  <a:extLst>
                    <a:ext uri="{FF2B5EF4-FFF2-40B4-BE49-F238E27FC236}">
                      <a16:creationId xmlns:a16="http://schemas.microsoft.com/office/drawing/2014/main" id="{96435F83-324B-B162-DEE3-007C05B194F4}"/>
                    </a:ext>
                  </a:extLst>
                </p:cNvPr>
                <p:cNvSpPr txBox="1">
                  <a:spLocks noRot="1" noChangeAspect="1" noMove="1" noResize="1" noEditPoints="1" noAdjustHandles="1" noChangeArrowheads="1" noChangeShapeType="1" noTextEdit="1"/>
                </p:cNvSpPr>
                <p:nvPr/>
              </p:nvSpPr>
              <p:spPr>
                <a:xfrm>
                  <a:off x="5490096" y="2914598"/>
                  <a:ext cx="1789016" cy="307777"/>
                </a:xfrm>
                <a:prstGeom prst="rect">
                  <a:avLst/>
                </a:prstGeom>
                <a:blipFill>
                  <a:blip r:embed="rId18"/>
                  <a:stretch>
                    <a:fillRect l="-1418"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p:sp>
              <p:nvSpPr>
                <p:cNvPr id="87" name="TextBox 86">
                  <a:extLst>
                    <a:ext uri="{FF2B5EF4-FFF2-40B4-BE49-F238E27FC236}">
                      <a16:creationId xmlns:a16="http://schemas.microsoft.com/office/drawing/2014/main" id="{D0E73055-71E8-AD22-EC22-B485687144E5}"/>
                    </a:ext>
                  </a:extLst>
                </p:cNvPr>
                <p:cNvSpPr txBox="1">
                  <a:spLocks noRot="1" noChangeAspect="1" noMove="1" noResize="1" noEditPoints="1" noAdjustHandles="1" noChangeArrowheads="1" noChangeShapeType="1" noTextEdit="1"/>
                </p:cNvSpPr>
                <p:nvPr/>
              </p:nvSpPr>
              <p:spPr>
                <a:xfrm>
                  <a:off x="5490096" y="3277080"/>
                  <a:ext cx="1739194" cy="307777"/>
                </a:xfrm>
                <a:prstGeom prst="rect">
                  <a:avLst/>
                </a:prstGeom>
                <a:blipFill>
                  <a:blip r:embed="rId19"/>
                  <a:stretch>
                    <a:fillRect l="-1460" t="-4000" b="-20000"/>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EE817123-BDF8-A9ED-7E26-DBA1E4A78A9F}"/>
              </a:ext>
            </a:extLst>
          </p:cNvPr>
          <p:cNvSpPr txBox="1"/>
          <p:nvPr/>
        </p:nvSpPr>
        <p:spPr>
          <a:xfrm>
            <a:off x="2316701" y="946724"/>
            <a:ext cx="4475988" cy="369332"/>
          </a:xfrm>
          <a:prstGeom prst="rect">
            <a:avLst/>
          </a:prstGeom>
          <a:noFill/>
        </p:spPr>
        <p:txBody>
          <a:bodyPr wrap="square" rtlCol="0" anchor="ctr">
            <a:spAutoFit/>
          </a:bodyPr>
          <a:lstStyle/>
          <a:p>
            <a:pPr algn="ctr"/>
            <a:r>
              <a:rPr lang="en-US" b="1" dirty="0"/>
              <a:t>Markov Chain</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363989"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177555" y="4675942"/>
            <a:ext cx="4475988" cy="369332"/>
          </a:xfrm>
          <a:prstGeom prst="rect">
            <a:avLst/>
          </a:prstGeom>
          <a:noFill/>
        </p:spPr>
        <p:txBody>
          <a:bodyPr wrap="square" rtlCol="0" anchor="ctr">
            <a:spAutoFit/>
          </a:bodyPr>
          <a:lstStyle/>
          <a:p>
            <a:pPr algn="ctr"/>
            <a:r>
              <a:rPr lang="en-US" b="1" dirty="0"/>
              <a:t>Posterior = Forward * Backward</a:t>
            </a: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07143B5E-4AAA-70BE-EE1A-EE11B6CCCC02}"/>
                  </a:ext>
                </a:extLst>
              </p:cNvPr>
              <p:cNvSpPr txBox="1"/>
              <p:nvPr/>
            </p:nvSpPr>
            <p:spPr>
              <a:xfrm>
                <a:off x="388375" y="5158413"/>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388375" y="5158413"/>
                <a:ext cx="4054348" cy="1890454"/>
              </a:xfrm>
              <a:prstGeom prst="rect">
                <a:avLst/>
              </a:prstGeom>
              <a:blipFill>
                <a:blip r:embed="rId20"/>
                <a:stretch>
                  <a:fillRect t="-15436" b="-1946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82625E-9CC2-AE0F-FB0E-C6E3B7034414}"/>
              </a:ext>
            </a:extLst>
          </p:cNvPr>
          <p:cNvGrpSpPr/>
          <p:nvPr/>
        </p:nvGrpSpPr>
        <p:grpSpPr>
          <a:xfrm>
            <a:off x="559509" y="7323874"/>
            <a:ext cx="3712081" cy="1051172"/>
            <a:chOff x="598934" y="7323874"/>
            <a:chExt cx="3712081" cy="1051172"/>
          </a:xfrm>
        </p:grpSpPr>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3633"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539431"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2342255686"/>
              </p:ext>
            </p:extLst>
          </p:nvPr>
        </p:nvGraphicFramePr>
        <p:xfrm>
          <a:off x="5049874" y="5191690"/>
          <a:ext cx="3401321" cy="3095222"/>
        </p:xfrm>
        <a:graphic>
          <a:graphicData uri="http://schemas.openxmlformats.org/drawingml/2006/table">
            <a:tbl>
              <a:tblPr firstRow="1" bandRow="1">
                <a:tableStyleId>{5C22544A-7EE6-4342-B048-85BDC9FD1C3A}</a:tableStyleId>
              </a:tblPr>
              <a:tblGrid>
                <a:gridCol w="923602">
                  <a:extLst>
                    <a:ext uri="{9D8B030D-6E8A-4147-A177-3AD203B41FA5}">
                      <a16:colId xmlns:a16="http://schemas.microsoft.com/office/drawing/2014/main" val="4092185816"/>
                    </a:ext>
                  </a:extLst>
                </a:gridCol>
                <a:gridCol w="1143559">
                  <a:extLst>
                    <a:ext uri="{9D8B030D-6E8A-4147-A177-3AD203B41FA5}">
                      <a16:colId xmlns:a16="http://schemas.microsoft.com/office/drawing/2014/main" val="2188030466"/>
                    </a:ext>
                  </a:extLst>
                </a:gridCol>
                <a:gridCol w="1334160">
                  <a:extLst>
                    <a:ext uri="{9D8B030D-6E8A-4147-A177-3AD203B41FA5}">
                      <a16:colId xmlns:a16="http://schemas.microsoft.com/office/drawing/2014/main" val="4148955299"/>
                    </a:ext>
                  </a:extLst>
                </a:gridCol>
              </a:tblGrid>
              <a:tr h="471558">
                <a:tc>
                  <a:txBody>
                    <a:bodyPr/>
                    <a:lstStyle/>
                    <a:p>
                      <a:pPr algn="ctr"/>
                      <a:endParaRPr lang="en-US" sz="1200" dirty="0"/>
                    </a:p>
                  </a:txBody>
                  <a:tcPr anchor="ctr"/>
                </a:tc>
                <a:tc>
                  <a:txBody>
                    <a:bodyPr/>
                    <a:lstStyle/>
                    <a:p>
                      <a:pPr algn="ctr"/>
                      <a:r>
                        <a:rPr lang="en-US" sz="1200" b="1" dirty="0"/>
                        <a:t>Local Ancestry Inference</a:t>
                      </a:r>
                    </a:p>
                  </a:txBody>
                  <a:tcPr anchor="ctr"/>
                </a:tc>
                <a:tc>
                  <a:txBody>
                    <a:bodyPr/>
                    <a:lstStyle/>
                    <a:p>
                      <a:pPr algn="ctr"/>
                      <a:r>
                        <a:rPr lang="en-US" sz="1200" b="1" dirty="0"/>
                        <a:t>Genotype imputation</a:t>
                      </a:r>
                    </a:p>
                  </a:txBody>
                  <a:tcPr anchor="ctr"/>
                </a:tc>
                <a:extLst>
                  <a:ext uri="{0D108BD9-81ED-4DB2-BD59-A6C34878D82A}">
                    <a16:rowId xmlns:a16="http://schemas.microsoft.com/office/drawing/2014/main" val="812406041"/>
                  </a:ext>
                </a:extLst>
              </a:tr>
              <a:tr h="691701">
                <a:tc>
                  <a:txBody>
                    <a:bodyPr/>
                    <a:lstStyle/>
                    <a:p>
                      <a:pPr algn="ctr"/>
                      <a:r>
                        <a:rPr lang="en-US" sz="1200" b="1" dirty="0"/>
                        <a:t>What’s hidden?</a:t>
                      </a:r>
                    </a:p>
                  </a:txBody>
                  <a:tcPr anchor="ctr"/>
                </a:tc>
                <a:tc>
                  <a:txBody>
                    <a:bodyPr/>
                    <a:lstStyle/>
                    <a:p>
                      <a:pPr algn="ctr"/>
                      <a:r>
                        <a:rPr lang="en-US" sz="1200" dirty="0"/>
                        <a:t>Population ancestry</a:t>
                      </a:r>
                    </a:p>
                  </a:txBody>
                  <a:tcPr anchor="ctr"/>
                </a:tc>
                <a:tc>
                  <a:txBody>
                    <a:bodyPr/>
                    <a:lstStyle/>
                    <a:p>
                      <a:pPr algn="ctr"/>
                      <a:r>
                        <a:rPr lang="en-US" sz="1200" b="0" i="0" u="none" strike="noStrike" kern="1200" dirty="0">
                          <a:solidFill>
                            <a:schemeClr val="dk1"/>
                          </a:solidFill>
                          <a:effectLst/>
                          <a:latin typeface="+mn-lt"/>
                          <a:ea typeface="+mn-ea"/>
                          <a:cs typeface="+mn-cs"/>
                        </a:rPr>
                        <a:t>Reference haplotype</a:t>
                      </a:r>
                      <a:endParaRPr lang="en-US" sz="1200" dirty="0"/>
                    </a:p>
                  </a:txBody>
                  <a:tcPr anchor="ctr"/>
                </a:tc>
                <a:extLst>
                  <a:ext uri="{0D108BD9-81ED-4DB2-BD59-A6C34878D82A}">
                    <a16:rowId xmlns:a16="http://schemas.microsoft.com/office/drawing/2014/main" val="2743661216"/>
                  </a:ext>
                </a:extLst>
              </a:tr>
              <a:tr h="691701">
                <a:tc>
                  <a:txBody>
                    <a:bodyPr/>
                    <a:lstStyle/>
                    <a:p>
                      <a:pPr algn="ctr"/>
                      <a:r>
                        <a:rPr lang="en-US" sz="1200" b="1" dirty="0"/>
                        <a:t>What’s observed?</a:t>
                      </a:r>
                    </a:p>
                  </a:txBody>
                  <a:tcPr anchor="ctr"/>
                </a:tc>
                <a:tc>
                  <a:txBody>
                    <a:bodyPr/>
                    <a:lstStyle/>
                    <a:p>
                      <a:pPr algn="ctr"/>
                      <a:r>
                        <a:rPr lang="en-US" sz="1200" dirty="0"/>
                        <a:t>All genotypes</a:t>
                      </a:r>
                    </a:p>
                  </a:txBody>
                  <a:tcPr anchor="ctr"/>
                </a:tc>
                <a:tc>
                  <a:txBody>
                    <a:bodyPr/>
                    <a:lstStyle/>
                    <a:p>
                      <a:pPr algn="ctr"/>
                      <a:r>
                        <a:rPr lang="en-US" sz="1200" dirty="0"/>
                        <a:t>Subset of genotypes</a:t>
                      </a:r>
                    </a:p>
                  </a:txBody>
                  <a:tcPr anchor="ctr"/>
                </a:tc>
                <a:extLst>
                  <a:ext uri="{0D108BD9-81ED-4DB2-BD59-A6C34878D82A}">
                    <a16:rowId xmlns:a16="http://schemas.microsoft.com/office/drawing/2014/main" val="3048764763"/>
                  </a:ext>
                </a:extLst>
              </a:tr>
              <a:tr h="620131">
                <a:tc>
                  <a:txBody>
                    <a:bodyPr/>
                    <a:lstStyle/>
                    <a:p>
                      <a:pPr algn="ctr"/>
                      <a:r>
                        <a:rPr lang="en-US" sz="1200" b="1" dirty="0"/>
                        <a:t>What do we infer?</a:t>
                      </a:r>
                    </a:p>
                  </a:txBody>
                  <a:tcPr anchor="ctr"/>
                </a:tc>
                <a:tc>
                  <a:txBody>
                    <a:bodyPr/>
                    <a:lstStyle/>
                    <a:p>
                      <a:pPr algn="ctr"/>
                      <a:r>
                        <a:rPr lang="en-US" sz="1200" dirty="0"/>
                        <a:t>Ancestry labels for variants</a:t>
                      </a:r>
                    </a:p>
                  </a:txBody>
                  <a:tcPr anchor="ctr"/>
                </a:tc>
                <a:tc>
                  <a:txBody>
                    <a:bodyPr/>
                    <a:lstStyle/>
                    <a:p>
                      <a:pPr algn="ctr"/>
                      <a:r>
                        <a:rPr lang="en-US" sz="1200" dirty="0"/>
                        <a:t>Missing genotypes</a:t>
                      </a:r>
                    </a:p>
                  </a:txBody>
                  <a:tcPr anchor="ctr"/>
                </a:tc>
                <a:extLst>
                  <a:ext uri="{0D108BD9-81ED-4DB2-BD59-A6C34878D82A}">
                    <a16:rowId xmlns:a16="http://schemas.microsoft.com/office/drawing/2014/main" val="2439996053"/>
                  </a:ext>
                </a:extLst>
              </a:tr>
              <a:tr h="620131">
                <a:tc>
                  <a:txBody>
                    <a:bodyPr/>
                    <a:lstStyle/>
                    <a:p>
                      <a:pPr algn="ctr"/>
                      <a:r>
                        <a:rPr lang="en-US" sz="1200" b="1" i="0" u="none" strike="noStrike" kern="1200" dirty="0">
                          <a:solidFill>
                            <a:schemeClr val="dk1"/>
                          </a:solidFill>
                          <a:effectLst/>
                          <a:latin typeface="+mn-lt"/>
                          <a:ea typeface="+mn-ea"/>
                          <a:cs typeface="+mn-cs"/>
                        </a:rPr>
                        <a:t>Reference panel</a:t>
                      </a:r>
                      <a:endParaRPr lang="en-US" sz="1200" b="1" dirty="0"/>
                    </a:p>
                  </a:txBody>
                  <a:tcPr anchor="ctr"/>
                </a:tc>
                <a:tc>
                  <a:txBody>
                    <a:bodyPr/>
                    <a:lstStyle/>
                    <a:p>
                      <a:pPr algn="ctr"/>
                      <a:r>
                        <a:rPr lang="en-US" sz="1200" dirty="0"/>
                        <a:t>From ancestral populations</a:t>
                      </a:r>
                    </a:p>
                  </a:txBody>
                  <a:tcPr anchor="ctr"/>
                </a:tc>
                <a:tc>
                  <a:txBody>
                    <a:bodyPr/>
                    <a:lstStyle/>
                    <a:p>
                      <a:pPr algn="ctr"/>
                      <a:r>
                        <a:rPr lang="en-US" sz="1200" b="0" i="0" u="none" strike="noStrike" kern="1200" dirty="0">
                          <a:solidFill>
                            <a:schemeClr val="dk1"/>
                          </a:solidFill>
                          <a:effectLst/>
                          <a:latin typeface="+mn-lt"/>
                          <a:ea typeface="+mn-ea"/>
                          <a:cs typeface="+mn-cs"/>
                        </a:rPr>
                        <a:t>From same population</a:t>
                      </a:r>
                      <a:endParaRPr lang="en-US" sz="120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10229</TotalTime>
  <Words>5671</Words>
  <Application>Microsoft Macintosh PowerPoint</Application>
  <PresentationFormat>Custom</PresentationFormat>
  <Paragraphs>1171</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514</cp:revision>
  <cp:lastPrinted>2025-12-28T20:39:40Z</cp:lastPrinted>
  <dcterms:created xsi:type="dcterms:W3CDTF">2025-05-31T15:31:52Z</dcterms:created>
  <dcterms:modified xsi:type="dcterms:W3CDTF">2026-01-13T04:08:06Z</dcterms:modified>
</cp:coreProperties>
</file>